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309" r:id="rId5"/>
    <p:sldId id="306" r:id="rId6"/>
    <p:sldId id="295" r:id="rId7"/>
    <p:sldId id="287" r:id="rId8"/>
    <p:sldId id="312" r:id="rId9"/>
    <p:sldId id="268" r:id="rId10"/>
    <p:sldId id="296" r:id="rId11"/>
    <p:sldId id="304" r:id="rId12"/>
    <p:sldId id="314" r:id="rId13"/>
    <p:sldId id="313" r:id="rId14"/>
    <p:sldId id="317" r:id="rId15"/>
    <p:sldId id="318" r:id="rId16"/>
    <p:sldId id="319" r:id="rId17"/>
    <p:sldId id="315" r:id="rId18"/>
    <p:sldId id="320" r:id="rId19"/>
    <p:sldId id="311" r:id="rId20"/>
    <p:sldId id="297" r:id="rId21"/>
    <p:sldId id="305" r:id="rId2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Автор" initials="A" lastIdx="0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Опрос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>
                <a:glow>
                  <a:schemeClr val="accent1">
                    <a:alpha val="40000"/>
                  </a:schemeClr>
                </a:glo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535-4B2E-8C14-20CDC1A94F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42B-43C5-92D0-3C016C60A9C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A42B-43C5-92D0-3C016C60A9C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A42B-43C5-92D0-3C016C60A9C8}"/>
              </c:ext>
            </c:extLst>
          </c:dPt>
          <c:dLbls>
            <c:dLbl>
              <c:idx val="1"/>
              <c:layout/>
              <c:tx>
                <c:rich>
                  <a:bodyPr/>
                  <a:lstStyle/>
                  <a:p>
                    <a:fld id="{AB87D51B-92DC-4034-8DC7-DDF5EB0C1F1D}" type="PERCENTAGE">
                      <a:rPr lang="en-US">
                        <a:solidFill>
                          <a:schemeClr val="bg1"/>
                        </a:solidFill>
                      </a:rPr>
                      <a:pPr/>
                      <a:t>[ПРОЦЕНТ]</a:t>
                    </a:fld>
                    <a:endParaRPr lang="ru-RU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A42B-43C5-92D0-3C016C60A9C8}"/>
                </c:ex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Лист1!$A$2:$A$5</c:f>
              <c:strCache>
                <c:ptCount val="3"/>
                <c:pt idx="0">
                  <c:v>Уверены, что без проблем определят виды грибов</c:v>
                </c:pt>
                <c:pt idx="1">
                  <c:v>Определят основные виды грибов</c:v>
                </c:pt>
                <c:pt idx="2">
                  <c:v>Будут испытывать значительные трудности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25</c:v>
                </c:pt>
                <c:pt idx="1">
                  <c:v>30</c:v>
                </c:pt>
                <c:pt idx="2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535-4B2E-8C14-20CDC1A94F83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</c:legendEntry>
      <c:legendEntry>
        <c:idx val="3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=""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5EADFF-D7FC-48BF-92F7-CDAF902B3D83}" type="datetime1">
              <a:rPr lang="ru-RU" smtClean="0"/>
              <a:t>08.06.2023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EB63C4-0E6F-404A-BB46-D3507015C3F8}" type="datetime1">
              <a:rPr lang="ru-RU" smtClean="0"/>
              <a:pPr/>
              <a:t>08.06.2023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085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6581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2368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636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014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054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73735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4011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3144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597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3377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724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8" descr="фотография пальмового листа на розовом фоне&#10;">
            <a:extLst>
              <a:ext uri="{FF2B5EF4-FFF2-40B4-BE49-F238E27FC236}">
                <a16:creationId xmlns=""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=""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11" name="Рисунок 10">
            <a:extLst>
              <a:ext uri="{FF2B5EF4-FFF2-40B4-BE49-F238E27FC236}">
                <a16:creationId xmlns=""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ки и выго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44" descr="Фотография пальмовых листьев&#10;">
            <a:extLst>
              <a:ext uri="{FF2B5EF4-FFF2-40B4-BE49-F238E27FC236}">
                <a16:creationId xmlns=""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=""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=""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лю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8" descr="фотография клавиатуры ноутбука, граничащая с двумя пальмовыми листьями&#10;">
            <a:extLst>
              <a:ext uri="{FF2B5EF4-FFF2-40B4-BE49-F238E27FC236}">
                <a16:creationId xmlns=""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=""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15" name="Заголовок 1">
            <a:extLst>
              <a:ext uri="{FF2B5EF4-FFF2-40B4-BE49-F238E27FC236}">
                <a16:creationId xmlns=""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=""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  <a:endParaRPr lang="ru-RU" dirty="0"/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20ГГ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Бизнес-план </a:t>
            </a:r>
            <a:r>
              <a:rPr lang="ru-RU" dirty="0" err="1"/>
              <a:t>Contoso</a:t>
            </a:r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  <a:endParaRPr lang="ru-RU" dirty="0"/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dirty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dirty="0"/>
              <a:t>Бизнес-план </a:t>
            </a:r>
            <a:r>
              <a:rPr lang="ru-RU" dirty="0" err="1"/>
              <a:t>Contoso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сновные понят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=""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=""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=""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пасиб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13" descr="фото листьев крупным планом&#10;">
            <a:extLst>
              <a:ext uri="{FF2B5EF4-FFF2-40B4-BE49-F238E27FC236}">
                <a16:creationId xmlns=""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Формулировка мисс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 descr="Фотография пальмовых листьев&#10;">
            <a:extLst>
              <a:ext uri="{FF2B5EF4-FFF2-40B4-BE49-F238E27FC236}">
                <a16:creationId xmlns=""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8" name="Рисунок 10">
            <a:extLst>
              <a:ext uri="{FF2B5EF4-FFF2-40B4-BE49-F238E27FC236}">
                <a16:creationId xmlns=""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 dirty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64">
            <a:extLst>
              <a:ext uri="{FF2B5EF4-FFF2-40B4-BE49-F238E27FC236}">
                <a16:creationId xmlns=""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8" name="Рисунок 7">
            <a:extLst>
              <a:ext uri="{FF2B5EF4-FFF2-40B4-BE49-F238E27FC236}">
                <a16:creationId xmlns=""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=""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4" name="Текст 12">
            <a:extLst>
              <a:ext uri="{FF2B5EF4-FFF2-40B4-BE49-F238E27FC236}">
                <a16:creationId xmlns=""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9" name="Рисунок 7">
            <a:extLst>
              <a:ext uri="{FF2B5EF4-FFF2-40B4-BE49-F238E27FC236}">
                <a16:creationId xmlns=""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5" name="Текст 12">
            <a:extLst>
              <a:ext uri="{FF2B5EF4-FFF2-40B4-BE49-F238E27FC236}">
                <a16:creationId xmlns=""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6" name="Текст 12">
            <a:extLst>
              <a:ext uri="{FF2B5EF4-FFF2-40B4-BE49-F238E27FC236}">
                <a16:creationId xmlns=""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0" name="Рисунок 7">
            <a:extLst>
              <a:ext uri="{FF2B5EF4-FFF2-40B4-BE49-F238E27FC236}">
                <a16:creationId xmlns=""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7" name="Текст 12">
            <a:extLst>
              <a:ext uri="{FF2B5EF4-FFF2-40B4-BE49-F238E27FC236}">
                <a16:creationId xmlns=""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8" name="Текст 12">
            <a:extLst>
              <a:ext uri="{FF2B5EF4-FFF2-40B4-BE49-F238E27FC236}">
                <a16:creationId xmlns=""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1" name="Рисунок 7">
            <a:extLst>
              <a:ext uri="{FF2B5EF4-FFF2-40B4-BE49-F238E27FC236}">
                <a16:creationId xmlns=""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9" name="Текст 12">
            <a:extLst>
              <a:ext uri="{FF2B5EF4-FFF2-40B4-BE49-F238E27FC236}">
                <a16:creationId xmlns=""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0" name="Текст 12">
            <a:extLst>
              <a:ext uri="{FF2B5EF4-FFF2-40B4-BE49-F238E27FC236}">
                <a16:creationId xmlns=""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Calibri Light" panose="020F0302020204030204" pitchFamily="34" charset="0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38">
            <a:extLst>
              <a:ext uri="{FF2B5EF4-FFF2-40B4-BE49-F238E27FC236}">
                <a16:creationId xmlns=""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21" name="Заполнитель графического элемента SmartArt 20">
            <a:extLst>
              <a:ext uri="{FF2B5EF4-FFF2-40B4-BE49-F238E27FC236}">
                <a16:creationId xmlns=""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ru-RU" noProof="0"/>
              <a:t>Вставка рисунка SmartArt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Возможн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 descr="фото растений крупным планом&#10;">
            <a:extLst>
              <a:ext uri="{FF2B5EF4-FFF2-40B4-BE49-F238E27FC236}">
                <a16:creationId xmlns=""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=""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=""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=""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=""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5" name="Объект 2">
            <a:extLst>
              <a:ext uri="{FF2B5EF4-FFF2-40B4-BE49-F238E27FC236}">
                <a16:creationId xmlns=""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4" name="Объект 2">
            <a:extLst>
              <a:ext uri="{FF2B5EF4-FFF2-40B4-BE49-F238E27FC236}">
                <a16:creationId xmlns=""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1" name="Объект 2">
            <a:extLst>
              <a:ext uri="{FF2B5EF4-FFF2-40B4-BE49-F238E27FC236}">
                <a16:creationId xmlns=""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7" name="Объект 2">
            <a:extLst>
              <a:ext uri="{FF2B5EF4-FFF2-40B4-BE49-F238E27FC236}">
                <a16:creationId xmlns=""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16" name="Объект 2">
            <a:extLst>
              <a:ext uri="{FF2B5EF4-FFF2-40B4-BE49-F238E27FC236}">
                <a16:creationId xmlns=""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аткая характеристика ры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5">
            <a:extLst>
              <a:ext uri="{FF2B5EF4-FFF2-40B4-BE49-F238E27FC236}">
                <a16:creationId xmlns=""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=""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=""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11">
            <a:extLst>
              <a:ext uri="{FF2B5EF4-FFF2-40B4-BE49-F238E27FC236}">
                <a16:creationId xmlns=""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=""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=""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нцепция бизнес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=""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ru-RU" sz="3600" noProof="0">
              <a:latin typeface="Calibri Light" panose="020F03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ru-RU" noProof="0"/>
              <a:t>Щелкните, чтобы изменить текст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4" name="Текст 3">
            <a:extLst>
              <a:ext uri="{FF2B5EF4-FFF2-40B4-BE49-F238E27FC236}">
                <a16:creationId xmlns=""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Название элемента</a:t>
            </a:r>
          </a:p>
        </p:txBody>
      </p:sp>
      <p:sp>
        <p:nvSpPr>
          <p:cNvPr id="38" name="Текст 10">
            <a:extLst>
              <a:ext uri="{FF2B5EF4-FFF2-40B4-BE49-F238E27FC236}">
                <a16:creationId xmlns=""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39" name="Текст 10">
            <a:extLst>
              <a:ext uri="{FF2B5EF4-FFF2-40B4-BE49-F238E27FC236}">
                <a16:creationId xmlns=""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0" name="Текст 10">
            <a:extLst>
              <a:ext uri="{FF2B5EF4-FFF2-40B4-BE49-F238E27FC236}">
                <a16:creationId xmlns=""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1" name="Текст 10">
            <a:extLst>
              <a:ext uri="{FF2B5EF4-FFF2-40B4-BE49-F238E27FC236}">
                <a16:creationId xmlns=""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2" name="Текст 10">
            <a:extLst>
              <a:ext uri="{FF2B5EF4-FFF2-40B4-BE49-F238E27FC236}">
                <a16:creationId xmlns=""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4" name="Текст 10">
            <a:extLst>
              <a:ext uri="{FF2B5EF4-FFF2-40B4-BE49-F238E27FC236}">
                <a16:creationId xmlns=""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5" name="Текст 10">
            <a:extLst>
              <a:ext uri="{FF2B5EF4-FFF2-40B4-BE49-F238E27FC236}">
                <a16:creationId xmlns=""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6" name="Текст 10">
            <a:extLst>
              <a:ext uri="{FF2B5EF4-FFF2-40B4-BE49-F238E27FC236}">
                <a16:creationId xmlns=""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8" name="Текст 10">
            <a:extLst>
              <a:ext uri="{FF2B5EF4-FFF2-40B4-BE49-F238E27FC236}">
                <a16:creationId xmlns=""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9" name="Текст 10">
            <a:extLst>
              <a:ext uri="{FF2B5EF4-FFF2-40B4-BE49-F238E27FC236}">
                <a16:creationId xmlns=""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7" name="Текст 10">
            <a:extLst>
              <a:ext uri="{FF2B5EF4-FFF2-40B4-BE49-F238E27FC236}">
                <a16:creationId xmlns=""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0" name="Текст 10">
            <a:extLst>
              <a:ext uri="{FF2B5EF4-FFF2-40B4-BE49-F238E27FC236}">
                <a16:creationId xmlns=""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1" name="Текст 10">
            <a:extLst>
              <a:ext uri="{FF2B5EF4-FFF2-40B4-BE49-F238E27FC236}">
                <a16:creationId xmlns=""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43" name="Текст 10">
            <a:extLst>
              <a:ext uri="{FF2B5EF4-FFF2-40B4-BE49-F238E27FC236}">
                <a16:creationId xmlns=""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Год</a:t>
            </a:r>
          </a:p>
        </p:txBody>
      </p:sp>
      <p:sp>
        <p:nvSpPr>
          <p:cNvPr id="52" name="Текст 10">
            <a:extLst>
              <a:ext uri="{FF2B5EF4-FFF2-40B4-BE49-F238E27FC236}">
                <a16:creationId xmlns=""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3" name="Текст 10">
            <a:extLst>
              <a:ext uri="{FF2B5EF4-FFF2-40B4-BE49-F238E27FC236}">
                <a16:creationId xmlns=""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4" name="Текст 10">
            <a:extLst>
              <a:ext uri="{FF2B5EF4-FFF2-40B4-BE49-F238E27FC236}">
                <a16:creationId xmlns=""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5" name="Текст 10">
            <a:extLst>
              <a:ext uri="{FF2B5EF4-FFF2-40B4-BE49-F238E27FC236}">
                <a16:creationId xmlns=""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6" name="Текст 10">
            <a:extLst>
              <a:ext uri="{FF2B5EF4-FFF2-40B4-BE49-F238E27FC236}">
                <a16:creationId xmlns=""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7" name="Текст 10">
            <a:extLst>
              <a:ext uri="{FF2B5EF4-FFF2-40B4-BE49-F238E27FC236}">
                <a16:creationId xmlns=""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8" name="Текст 10">
            <a:extLst>
              <a:ext uri="{FF2B5EF4-FFF2-40B4-BE49-F238E27FC236}">
                <a16:creationId xmlns=""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0" name="Текст 10">
            <a:extLst>
              <a:ext uri="{FF2B5EF4-FFF2-40B4-BE49-F238E27FC236}">
                <a16:creationId xmlns=""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1" name="Текст 10">
            <a:extLst>
              <a:ext uri="{FF2B5EF4-FFF2-40B4-BE49-F238E27FC236}">
                <a16:creationId xmlns=""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59" name="Текст 10">
            <a:extLst>
              <a:ext uri="{FF2B5EF4-FFF2-40B4-BE49-F238E27FC236}">
                <a16:creationId xmlns=""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2" name="Текст 10">
            <a:extLst>
              <a:ext uri="{FF2B5EF4-FFF2-40B4-BE49-F238E27FC236}">
                <a16:creationId xmlns=""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63" name="Текст 10">
            <a:extLst>
              <a:ext uri="{FF2B5EF4-FFF2-40B4-BE49-F238E27FC236}">
                <a16:creationId xmlns=""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ММ</a:t>
            </a:r>
          </a:p>
        </p:txBody>
      </p:sp>
      <p:sp>
        <p:nvSpPr>
          <p:cNvPr id="33" name="Дата 3">
            <a:extLst>
              <a:ext uri="{FF2B5EF4-FFF2-40B4-BE49-F238E27FC236}">
                <a16:creationId xmlns=""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noProof="0"/>
              <a:t>20ГГ</a:t>
            </a:r>
          </a:p>
        </p:txBody>
      </p:sp>
      <p:sp>
        <p:nvSpPr>
          <p:cNvPr id="34" name="Нижний колонтитул 4">
            <a:extLst>
              <a:ext uri="{FF2B5EF4-FFF2-40B4-BE49-F238E27FC236}">
                <a16:creationId xmlns=""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ru-RU" noProof="0"/>
              <a:t>Бизнес-план Contoso</a:t>
            </a:r>
          </a:p>
        </p:txBody>
      </p:sp>
      <p:sp>
        <p:nvSpPr>
          <p:cNvPr id="35" name="Номер слайда 5">
            <a:extLst>
              <a:ext uri="{FF2B5EF4-FFF2-40B4-BE49-F238E27FC236}">
                <a16:creationId xmlns=""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 dirty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 dirty="0"/>
              <a:t>Второй уровень</a:t>
            </a:r>
          </a:p>
          <a:p>
            <a:pPr lvl="2" rtl="0"/>
            <a:r>
              <a:rPr lang="ru-RU" noProof="0" dirty="0"/>
              <a:t>Третий уровень</a:t>
            </a:r>
          </a:p>
          <a:p>
            <a:pPr lvl="3" rtl="0"/>
            <a:r>
              <a:rPr lang="ru-RU" noProof="0" dirty="0"/>
              <a:t>Четвертый уровень</a:t>
            </a:r>
          </a:p>
          <a:p>
            <a:pPr lvl="4" rtl="0"/>
            <a:r>
              <a:rPr lang="ru-RU" noProof="0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ru-RU" noProof="0"/>
              <a:t>20ГГ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ru-RU" noProof="0"/>
              <a:t>Бизнес-план Contoso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B5CEABB6-07DC-46E8-9B57-56EC44A396E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svg"/><Relationship Id="rId5" Type="http://schemas.openxmlformats.org/officeDocument/2006/relationships/image" Target="../media/image33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hyperlink" Target="https://github.com/misshp11/Mushroom/tree/main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mushroom vision</a:t>
            </a:r>
            <a:endParaRPr lang="ru-RU" dirty="0"/>
          </a:p>
        </p:txBody>
      </p:sp>
      <p:sp>
        <p:nvSpPr>
          <p:cNvPr id="23" name="Подзаголовок 22">
            <a:extLst>
              <a:ext uri="{FF2B5EF4-FFF2-40B4-BE49-F238E27FC236}">
                <a16:creationId xmlns=""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rtl="0"/>
            <a:r>
              <a:rPr lang="ru-RU" dirty="0"/>
              <a:t>Проект команды «</a:t>
            </a:r>
            <a:r>
              <a:rPr lang="en-US" dirty="0"/>
              <a:t>BINGOOSE</a:t>
            </a:r>
            <a:r>
              <a:rPr lang="ru-RU" dirty="0"/>
              <a:t>»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FBEB8EB-8C4A-79A0-7B08-B2BC54293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996" y="1118609"/>
            <a:ext cx="5057774" cy="640080"/>
          </a:xfrm>
        </p:spPr>
        <p:txBody>
          <a:bodyPr/>
          <a:lstStyle/>
          <a:p>
            <a:r>
              <a:rPr lang="ru-RU" dirty="0"/>
              <a:t>Метрики качества</a:t>
            </a:r>
          </a:p>
        </p:txBody>
      </p:sp>
      <p:pic>
        <p:nvPicPr>
          <p:cNvPr id="12" name="Рисунок 11" descr="Изображение выглядит как человек, стена, в помещении, Человеческое лицо&#10;&#10;Автоматически созданное описание">
            <a:extLst>
              <a:ext uri="{FF2B5EF4-FFF2-40B4-BE49-F238E27FC236}">
                <a16:creationId xmlns="" xmlns:a16="http://schemas.microsoft.com/office/drawing/2014/main" id="{33C003B5-1ED4-0805-5FF1-834D44D20B9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8830" r="8830"/>
          <a:stretch>
            <a:fillRect/>
          </a:stretch>
        </p:blipFill>
        <p:spPr>
          <a:xfrm>
            <a:off x="1491996" y="2103120"/>
            <a:ext cx="4178808" cy="3383280"/>
          </a:xfrm>
        </p:spPr>
      </p:pic>
      <p:sp>
        <p:nvSpPr>
          <p:cNvPr id="6" name="Текст 5">
            <a:extLst>
              <a:ext uri="{FF2B5EF4-FFF2-40B4-BE49-F238E27FC236}">
                <a16:creationId xmlns="" xmlns:a16="http://schemas.microsoft.com/office/drawing/2014/main" id="{FE0F09DB-AA38-98C5-CA3C-C65B9F88A0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4496" y="2018581"/>
            <a:ext cx="4781304" cy="610058"/>
          </a:xfrm>
        </p:spPr>
        <p:txBody>
          <a:bodyPr>
            <a:normAutofit/>
          </a:bodyPr>
          <a:lstStyle/>
          <a:p>
            <a:r>
              <a:rPr lang="ru-RU" sz="2400" dirty="0"/>
              <a:t>Точность определения</a:t>
            </a:r>
          </a:p>
        </p:txBody>
      </p:sp>
      <p:sp>
        <p:nvSpPr>
          <p:cNvPr id="7" name="Объект 6">
            <a:extLst>
              <a:ext uri="{FF2B5EF4-FFF2-40B4-BE49-F238E27FC236}">
                <a16:creationId xmlns="" xmlns:a16="http://schemas.microsoft.com/office/drawing/2014/main" id="{B2EE223D-C659-DFCC-6C54-1440E7918A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4496" y="2888531"/>
            <a:ext cx="4781304" cy="2513331"/>
          </a:xfrm>
        </p:spPr>
        <p:txBody>
          <a:bodyPr>
            <a:normAutofit/>
          </a:bodyPr>
          <a:lstStyle/>
          <a:p>
            <a:r>
              <a:rPr lang="ru-RU" sz="2000" dirty="0" err="1" smtClean="0"/>
              <a:t>Нейросеть</a:t>
            </a:r>
            <a:r>
              <a:rPr lang="ru-RU" sz="2000" dirty="0" smtClean="0"/>
              <a:t> способна определить </a:t>
            </a:r>
            <a:r>
              <a:rPr lang="ru-RU" sz="2000" dirty="0"/>
              <a:t>гриб с точностью свыше 80</a:t>
            </a:r>
            <a:r>
              <a:rPr lang="ru-RU" sz="2000" dirty="0" smtClean="0"/>
              <a:t>%</a:t>
            </a:r>
          </a:p>
        </p:txBody>
      </p:sp>
      <p:sp>
        <p:nvSpPr>
          <p:cNvPr id="8" name="Дата 7">
            <a:extLst>
              <a:ext uri="{FF2B5EF4-FFF2-40B4-BE49-F238E27FC236}">
                <a16:creationId xmlns="" xmlns:a16="http://schemas.microsoft.com/office/drawing/2014/main" id="{C1DD6F7B-52F1-59EF-579B-8F330376C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2023</a:t>
            </a:r>
          </a:p>
        </p:txBody>
      </p:sp>
      <p:sp>
        <p:nvSpPr>
          <p:cNvPr id="9" name="Нижний колонтитул 8">
            <a:extLst>
              <a:ext uri="{FF2B5EF4-FFF2-40B4-BE49-F238E27FC236}">
                <a16:creationId xmlns="" xmlns:a16="http://schemas.microsoft.com/office/drawing/2014/main" id="{81C244C9-EE32-3170-3741-DC577C4A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10" name="Номер слайда 9">
            <a:extLst>
              <a:ext uri="{FF2B5EF4-FFF2-40B4-BE49-F238E27FC236}">
                <a16:creationId xmlns="" xmlns:a16="http://schemas.microsoft.com/office/drawing/2014/main" id="{41B9908C-4627-48C4-A9F9-A298887B0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10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975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554" y="1192022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"Под капотом"</a:t>
            </a:r>
          </a:p>
        </p:txBody>
      </p:sp>
      <p:sp>
        <p:nvSpPr>
          <p:cNvPr id="36" name="Дата 35">
            <a:extLst>
              <a:ext uri="{FF2B5EF4-FFF2-40B4-BE49-F238E27FC236}">
                <a16:creationId xmlns=""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37" name="Нижний колонтитул 36">
            <a:extLst>
              <a:ext uri="{FF2B5EF4-FFF2-40B4-BE49-F238E27FC236}">
                <a16:creationId xmlns=""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38" name="Номер слайда 37">
            <a:extLst>
              <a:ext uri="{FF2B5EF4-FFF2-40B4-BE49-F238E27FC236}">
                <a16:creationId xmlns=""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11</a:t>
            </a:fld>
            <a:endParaRPr lang="ru-RU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="" xmlns:a16="http://schemas.microsoft.com/office/drawing/2014/main" id="{A5595BA4-0754-CD9A-4219-FE0E922B8D1A}"/>
              </a:ext>
            </a:extLst>
          </p:cNvPr>
          <p:cNvCxnSpPr>
            <a:cxnSpLocks/>
          </p:cNvCxnSpPr>
          <p:nvPr/>
        </p:nvCxnSpPr>
        <p:spPr>
          <a:xfrm>
            <a:off x="1311215" y="2799777"/>
            <a:ext cx="2055852" cy="6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Соединитель: уступ 15">
            <a:extLst>
              <a:ext uri="{FF2B5EF4-FFF2-40B4-BE49-F238E27FC236}">
                <a16:creationId xmlns="" xmlns:a16="http://schemas.microsoft.com/office/drawing/2014/main" id="{1A831325-F8FF-20FE-7AD0-6A74603FD5F6}"/>
              </a:ext>
            </a:extLst>
          </p:cNvPr>
          <p:cNvCxnSpPr>
            <a:cxnSpLocks/>
          </p:cNvCxnSpPr>
          <p:nvPr/>
        </p:nvCxnSpPr>
        <p:spPr>
          <a:xfrm>
            <a:off x="6708247" y="2800380"/>
            <a:ext cx="2852297" cy="501916"/>
          </a:xfrm>
          <a:prstGeom prst="bentConnector3">
            <a:avLst>
              <a:gd name="adj1" fmla="val 9990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1018026" y="2368842"/>
            <a:ext cx="2349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830" indent="0" algn="ctr">
              <a:buNone/>
            </a:pPr>
            <a:r>
              <a:rPr lang="ru-RU" sz="20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Изображение гриба</a:t>
            </a:r>
            <a:endParaRPr lang="ru-RU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Двойная волна 2"/>
          <p:cNvSpPr/>
          <p:nvPr/>
        </p:nvSpPr>
        <p:spPr>
          <a:xfrm>
            <a:off x="3367067" y="1832374"/>
            <a:ext cx="3341180" cy="1584132"/>
          </a:xfrm>
          <a:prstGeom prst="doubleWave">
            <a:avLst>
              <a:gd name="adj1" fmla="val 5319"/>
              <a:gd name="adj2" fmla="val -13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/>
              <a:t>П</a:t>
            </a:r>
            <a:r>
              <a:rPr lang="ru-RU" dirty="0" smtClean="0"/>
              <a:t>реобразование изображения </a:t>
            </a:r>
            <a:r>
              <a:rPr lang="ru-RU" dirty="0"/>
              <a:t>в формат, подходящий для нейронной </a:t>
            </a:r>
            <a:r>
              <a:rPr lang="ru-RU" dirty="0" smtClean="0"/>
              <a:t>сети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6708247" y="2061066"/>
            <a:ext cx="24820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830" indent="0" algn="ctr">
              <a:buNone/>
            </a:pPr>
            <a:r>
              <a:rPr lang="ru-RU" sz="20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Откорректированное</a:t>
            </a:r>
          </a:p>
          <a:p>
            <a:pPr marL="36830" indent="0" algn="ctr">
              <a:buNone/>
            </a:pPr>
            <a:r>
              <a:rPr lang="ru-RU" sz="20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изображение</a:t>
            </a:r>
            <a:endParaRPr lang="ru-RU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Двойная волна 24"/>
          <p:cNvSpPr/>
          <p:nvPr/>
        </p:nvSpPr>
        <p:spPr>
          <a:xfrm>
            <a:off x="8153400" y="3302296"/>
            <a:ext cx="2814289" cy="1584132"/>
          </a:xfrm>
          <a:prstGeom prst="doubleWave">
            <a:avLst>
              <a:gd name="adj1" fmla="val 5319"/>
              <a:gd name="adj2" fmla="val -13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Определение гриба через нейронную сеть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6758062" y="5157833"/>
            <a:ext cx="25638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830" indent="0" algn="ctr">
              <a:buNone/>
            </a:pPr>
            <a:r>
              <a:rPr lang="ru-RU" sz="20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Массив предсказаний</a:t>
            </a:r>
            <a:endParaRPr lang="ru-RU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cxnSp>
        <p:nvCxnSpPr>
          <p:cNvPr id="31" name="Соединитель: уступ 15">
            <a:extLst>
              <a:ext uri="{FF2B5EF4-FFF2-40B4-BE49-F238E27FC236}">
                <a16:creationId xmlns="" xmlns:a16="http://schemas.microsoft.com/office/drawing/2014/main" id="{1A831325-F8FF-20FE-7AD0-6A74603FD5F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383548" y="4788028"/>
            <a:ext cx="3242455" cy="263357"/>
          </a:xfrm>
          <a:prstGeom prst="bentConnector3">
            <a:avLst>
              <a:gd name="adj1" fmla="val -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Двойная волна 39"/>
          <p:cNvSpPr/>
          <p:nvPr/>
        </p:nvSpPr>
        <p:spPr>
          <a:xfrm>
            <a:off x="3639676" y="4080259"/>
            <a:ext cx="2814289" cy="1584132"/>
          </a:xfrm>
          <a:prstGeom prst="doubleWave">
            <a:avLst>
              <a:gd name="adj1" fmla="val 5319"/>
              <a:gd name="adj2" fmla="val -132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Соотношение предсказания с информацией о грибе (название и тип)</a:t>
            </a:r>
            <a:endParaRPr lang="ru-RU" dirty="0"/>
          </a:p>
        </p:txBody>
      </p:sp>
      <p:cxnSp>
        <p:nvCxnSpPr>
          <p:cNvPr id="43" name="Прямая со стрелкой 42">
            <a:extLst>
              <a:ext uri="{FF2B5EF4-FFF2-40B4-BE49-F238E27FC236}">
                <a16:creationId xmlns="" xmlns:a16="http://schemas.microsoft.com/office/drawing/2014/main" id="{A5595BA4-0754-CD9A-4219-FE0E922B8D1A}"/>
              </a:ext>
            </a:extLst>
          </p:cNvPr>
          <p:cNvCxnSpPr>
            <a:cxnSpLocks/>
          </p:cNvCxnSpPr>
          <p:nvPr/>
        </p:nvCxnSpPr>
        <p:spPr>
          <a:xfrm flipH="1">
            <a:off x="1388853" y="5051386"/>
            <a:ext cx="22508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Прямоугольник 45"/>
          <p:cNvSpPr/>
          <p:nvPr/>
        </p:nvSpPr>
        <p:spPr>
          <a:xfrm>
            <a:off x="1113324" y="4519597"/>
            <a:ext cx="2451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830" indent="0" algn="ctr">
              <a:buNone/>
            </a:pPr>
            <a:r>
              <a:rPr lang="ru-RU" sz="2000" b="1" dirty="0" smtClean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Информация о грибе</a:t>
            </a:r>
            <a:endParaRPr lang="ru-RU" sz="2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20ГГ</a:t>
            </a:r>
            <a:endParaRPr lang="ru-RU" noProof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Бизнес-план Contoso</a:t>
            </a:r>
            <a:endParaRPr lang="ru-RU" noProof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12</a:t>
            </a:fld>
            <a:endParaRPr lang="ru-RU" noProof="0"/>
          </a:p>
        </p:txBody>
      </p:sp>
      <p:pic>
        <p:nvPicPr>
          <p:cNvPr id="2" name="mushroom1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3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smtClean="0"/>
              <a:t>20ГГ</a:t>
            </a:r>
            <a:endParaRPr lang="ru-RU" noProof="0"/>
          </a:p>
        </p:txBody>
      </p:sp>
      <p:sp>
        <p:nvSpPr>
          <p:cNvPr id="9" name="Нижний колонтитул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ru-RU" noProof="0" smtClean="0"/>
              <a:t>Бизнес-план Contoso</a:t>
            </a:r>
            <a:endParaRPr lang="ru-RU" noProof="0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pPr rtl="0"/>
              <a:t>13</a:t>
            </a:fld>
            <a:endParaRPr lang="ru-RU" noProof="0"/>
          </a:p>
        </p:txBody>
      </p:sp>
      <p:pic>
        <p:nvPicPr>
          <p:cNvPr id="11" name="mushroom11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40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12182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Концепт-дизайн сайта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14</a:t>
            </a:fld>
            <a:endParaRPr lang="ru-RU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31" y="1477447"/>
            <a:ext cx="9210135" cy="4658074"/>
          </a:xfrm>
        </p:spPr>
      </p:pic>
    </p:spTree>
    <p:extLst>
      <p:ext uri="{BB962C8B-B14F-4D97-AF65-F5344CB8AC3E}">
        <p14:creationId xmlns:p14="http://schemas.microsoft.com/office/powerpoint/2010/main" val="355874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12182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Концеп</a:t>
            </a:r>
            <a:r>
              <a:rPr lang="ru-RU" dirty="0" smtClean="0"/>
              <a:t>т-дизайн мобильного приложения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15</a:t>
            </a:fld>
            <a:endParaRPr lang="ru-RU"/>
          </a:p>
        </p:txBody>
      </p:sp>
      <p:pic>
        <p:nvPicPr>
          <p:cNvPr id="9" name="Объект 8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30" y="1477447"/>
            <a:ext cx="9993769" cy="4681366"/>
          </a:xfrm>
        </p:spPr>
      </p:pic>
    </p:spTree>
    <p:extLst>
      <p:ext uri="{BB962C8B-B14F-4D97-AF65-F5344CB8AC3E}">
        <p14:creationId xmlns:p14="http://schemas.microsoft.com/office/powerpoint/2010/main" val="6068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Перспективы развития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dirty="0"/>
              <a:t>Использование архитектуры нейросети </a:t>
            </a:r>
            <a:r>
              <a:rPr lang="en-US" dirty="0"/>
              <a:t>MobileNetV2</a:t>
            </a:r>
            <a:r>
              <a:rPr lang="ru-RU" dirty="0"/>
              <a:t> и усовершенствование её, позволит увеличить процент правильно определенных грибов, и использование нашей системы за основу в будущих проектах </a:t>
            </a:r>
          </a:p>
          <a:p>
            <a:pPr rtl="0"/>
            <a:endParaRPr lang="ru-RU" dirty="0"/>
          </a:p>
        </p:txBody>
      </p:sp>
      <p:sp>
        <p:nvSpPr>
          <p:cNvPr id="12" name="Объект 11">
            <a:extLst>
              <a:ext uri="{FF2B5EF4-FFF2-40B4-BE49-F238E27FC236}">
                <a16:creationId xmlns=""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 rtlCol="0"/>
          <a:lstStyle/>
          <a:p>
            <a:pPr rtl="0"/>
            <a:r>
              <a:rPr lang="ru-RU" dirty="0"/>
              <a:t>В планах развития проекта четко определена задача создания веб интерфейса и развитие мобильного приложения, способного определять </a:t>
            </a:r>
            <a:r>
              <a:rPr lang="ru-RU" dirty="0" smtClean="0"/>
              <a:t>грибы</a:t>
            </a:r>
            <a:endParaRPr lang="ru-RU" dirty="0"/>
          </a:p>
        </p:txBody>
      </p:sp>
      <p:sp>
        <p:nvSpPr>
          <p:cNvPr id="13" name="Объект 12">
            <a:extLst>
              <a:ext uri="{FF2B5EF4-FFF2-40B4-BE49-F238E27FC236}">
                <a16:creationId xmlns=""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 rtlCol="0"/>
          <a:lstStyle/>
          <a:p>
            <a:pPr rtl="0"/>
            <a:r>
              <a:rPr lang="ru-RU" dirty="0"/>
              <a:t>Веб интерфейс и мобильное приложение позволит монетизировать наш проект и будет способствовать его развитию в целом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16</a:t>
            </a:fld>
            <a:endParaRPr lang="ru-RU"/>
          </a:p>
        </p:txBody>
      </p:sp>
      <p:pic>
        <p:nvPicPr>
          <p:cNvPr id="25" name="Графический объект 24" descr="Контур инструментов">
            <a:extLst>
              <a:ext uri="{FF2B5EF4-FFF2-40B4-BE49-F238E27FC236}">
                <a16:creationId xmlns=""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Графический объект 26" descr="Линейчатая диаграмма с трендом повышения">
            <a:extLst>
              <a:ext uri="{FF2B5EF4-FFF2-40B4-BE49-F238E27FC236}">
                <a16:creationId xmlns=""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Графический объект 28" descr="Контур денег">
            <a:extLst>
              <a:ext uri="{FF2B5EF4-FFF2-40B4-BE49-F238E27FC236}">
                <a16:creationId xmlns=""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Настенные часы крупным планом ">
            <a:extLst>
              <a:ext uri="{FF2B5EF4-FFF2-40B4-BE49-F238E27FC236}">
                <a16:creationId xmlns=""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Заголовок 32">
            <a:extLst>
              <a:ext uri="{FF2B5EF4-FFF2-40B4-BE49-F238E27FC236}">
                <a16:creationId xmlns=""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586010" cy="914400"/>
          </a:xfrm>
        </p:spPr>
        <p:txBody>
          <a:bodyPr rtlCol="0">
            <a:normAutofit/>
          </a:bodyPr>
          <a:lstStyle/>
          <a:p>
            <a:pPr rtl="0"/>
            <a:r>
              <a:rPr lang="ru-RU" u="sng" dirty="0" smtClean="0">
                <a:hlinkClick r:id="rId4"/>
              </a:rPr>
              <a:t>Ссылка на </a:t>
            </a:r>
            <a:r>
              <a:rPr lang="ru-RU" u="sng" dirty="0" err="1" smtClean="0">
                <a:hlinkClick r:id="rId4"/>
              </a:rPr>
              <a:t>гитхаб</a:t>
            </a:r>
            <a:endParaRPr lang="ru-RU" u="sng" dirty="0"/>
          </a:p>
        </p:txBody>
      </p:sp>
      <p:pic>
        <p:nvPicPr>
          <p:cNvPr id="12" name="Рисунок 11" descr="Фотография женщины с ноутбуком&#10;">
            <a:extLst>
              <a:ext uri="{FF2B5EF4-FFF2-40B4-BE49-F238E27FC236}">
                <a16:creationId xmlns=""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Дата 15">
            <a:extLst>
              <a:ext uri="{FF2B5EF4-FFF2-40B4-BE49-F238E27FC236}">
                <a16:creationId xmlns=""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2023</a:t>
            </a:r>
          </a:p>
        </p:txBody>
      </p:sp>
      <p:sp>
        <p:nvSpPr>
          <p:cNvPr id="17" name="Нижний колонтитул 16">
            <a:extLst>
              <a:ext uri="{FF2B5EF4-FFF2-40B4-BE49-F238E27FC236}">
                <a16:creationId xmlns=""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18" name="Номер слайда 17">
            <a:extLst>
              <a:ext uri="{FF2B5EF4-FFF2-40B4-BE49-F238E27FC236}">
                <a16:creationId xmlns=""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ru-RU"/>
              <a:t>Спасибо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ru-RU" dirty="0"/>
              <a:t>«</a:t>
            </a:r>
            <a:r>
              <a:rPr lang="en-US" dirty="0"/>
              <a:t>BINGOOSE</a:t>
            </a:r>
            <a:r>
              <a:rPr lang="ru-RU" dirty="0"/>
              <a:t>»</a:t>
            </a:r>
          </a:p>
          <a:p>
            <a:pPr rtl="0"/>
            <a:r>
              <a:rPr lang="ru-RU" dirty="0"/>
              <a:t>343-999-9999</a:t>
            </a:r>
          </a:p>
          <a:p>
            <a:pPr rtl="0"/>
            <a:r>
              <a:rPr lang="en-US" dirty="0"/>
              <a:t>mushroomvision@mail.ru</a:t>
            </a:r>
            <a:endParaRPr lang="ru-RU" dirty="0"/>
          </a:p>
          <a:p>
            <a:pPr rtl="0"/>
            <a:r>
              <a:rPr lang="en-US" dirty="0"/>
              <a:t>bingoose@mail.ru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5163" r="23737"/>
          <a:stretch/>
        </p:blipFill>
        <p:spPr>
          <a:xfrm>
            <a:off x="6099048" y="777240"/>
            <a:ext cx="5184648" cy="5303520"/>
          </a:xfrm>
          <a:noFill/>
        </p:spPr>
      </p:pic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400316"/>
            <a:ext cx="4087368" cy="841248"/>
          </a:xfrm>
        </p:spPr>
        <p:txBody>
          <a:bodyPr rtlCol="0" anchor="ctr">
            <a:normAutofit/>
          </a:bodyPr>
          <a:lstStyle/>
          <a:p>
            <a:pPr rtl="0"/>
            <a:r>
              <a:rPr lang="ru-RU" dirty="0"/>
              <a:t>Цель проекта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327148"/>
            <a:ext cx="4087368" cy="2203704"/>
          </a:xfrm>
        </p:spPr>
        <p:txBody>
          <a:bodyPr vert="horz" lIns="91440" tIns="45720" rIns="91440" bIns="45720" rtlCol="0">
            <a:noAutofit/>
          </a:bodyPr>
          <a:lstStyle/>
          <a:p>
            <a:pPr rtl="0"/>
            <a:r>
              <a:rPr lang="ru-RU" sz="2000" dirty="0" smtClean="0"/>
              <a:t>Посредством одного приложения, используемого нейронную сеть, человек мог распознать </a:t>
            </a:r>
            <a:r>
              <a:rPr lang="ru-RU" sz="2000" dirty="0" smtClean="0"/>
              <a:t>грибы</a:t>
            </a:r>
            <a:endParaRPr lang="ru-RU" sz="1600" dirty="0"/>
          </a:p>
        </p:txBody>
      </p:sp>
      <p:sp>
        <p:nvSpPr>
          <p:cNvPr id="6" name="Дата 5">
            <a:extLst>
              <a:ext uri="{FF2B5EF4-FFF2-40B4-BE49-F238E27FC236}">
                <a16:creationId xmlns=""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ru-RU" dirty="0"/>
              <a:t>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19B51A1E-902D-48AF-9020-955120F399B6}" type="slidenum">
              <a:rPr lang="ru-RU" smtClean="0"/>
              <a:pPr rtl="0">
                <a:spcAft>
                  <a:spcPts val="600"/>
                </a:spcAft>
              </a:pPr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lvl="0"/>
            <a:r>
              <a:rPr lang="ru-RU" dirty="0" smtClean="0"/>
              <a:t>Команда </a:t>
            </a:r>
            <a:r>
              <a:rPr lang="ru-RU" dirty="0"/>
              <a:t>«</a:t>
            </a:r>
            <a:r>
              <a:rPr lang="en-US" dirty="0"/>
              <a:t>BINGOOSE</a:t>
            </a:r>
            <a:r>
              <a:rPr lang="ru-RU" dirty="0" smtClean="0"/>
              <a:t>»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=""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6307" y="5249545"/>
            <a:ext cx="2103438" cy="274320"/>
          </a:xfrm>
        </p:spPr>
        <p:txBody>
          <a:bodyPr rtlCol="0"/>
          <a:lstStyle/>
          <a:p>
            <a:pPr rtl="0"/>
            <a:r>
              <a:rPr lang="ru-RU" dirty="0"/>
              <a:t>Надежда </a:t>
            </a:r>
            <a:r>
              <a:rPr lang="ru-RU" dirty="0" err="1"/>
              <a:t>Грицюк</a:t>
            </a:r>
            <a:endParaRPr lang="ru-RU" dirty="0"/>
          </a:p>
        </p:txBody>
      </p:sp>
      <p:sp>
        <p:nvSpPr>
          <p:cNvPr id="17" name="Текст 16">
            <a:extLst>
              <a:ext uri="{FF2B5EF4-FFF2-40B4-BE49-F238E27FC236}">
                <a16:creationId xmlns=""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5989" y="5564948"/>
            <a:ext cx="2103438" cy="274320"/>
          </a:xfrm>
        </p:spPr>
        <p:txBody>
          <a:bodyPr rtlCol="0"/>
          <a:lstStyle/>
          <a:p>
            <a:pPr lvl="0"/>
            <a:r>
              <a:rPr lang="ru-RU" dirty="0"/>
              <a:t>Работа с </a:t>
            </a:r>
            <a:r>
              <a:rPr lang="ru-RU" dirty="0" err="1" smtClean="0"/>
              <a:t>нейросетью</a:t>
            </a:r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=""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84610" y="5249545"/>
            <a:ext cx="2103438" cy="274320"/>
          </a:xfrm>
        </p:spPr>
        <p:txBody>
          <a:bodyPr rtlCol="0"/>
          <a:lstStyle/>
          <a:p>
            <a:pPr rtl="0"/>
            <a:r>
              <a:rPr lang="ru-RU" dirty="0"/>
              <a:t>Константин Михайлов</a:t>
            </a:r>
          </a:p>
        </p:txBody>
      </p:sp>
      <p:sp>
        <p:nvSpPr>
          <p:cNvPr id="19" name="Текст 18">
            <a:extLst>
              <a:ext uri="{FF2B5EF4-FFF2-40B4-BE49-F238E27FC236}">
                <a16:creationId xmlns=""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612390" y="5538613"/>
            <a:ext cx="2103438" cy="274320"/>
          </a:xfrm>
        </p:spPr>
        <p:txBody>
          <a:bodyPr rtlCol="0"/>
          <a:lstStyle/>
          <a:p>
            <a:pPr lvl="0"/>
            <a:r>
              <a:rPr lang="ru-RU" dirty="0"/>
              <a:t>Сбор </a:t>
            </a:r>
            <a:r>
              <a:rPr lang="ru-RU" dirty="0" smtClean="0"/>
              <a:t>данных</a:t>
            </a:r>
            <a:endParaRPr lang="ru-RU" dirty="0"/>
          </a:p>
        </p:txBody>
      </p:sp>
      <p:pic>
        <p:nvPicPr>
          <p:cNvPr id="33" name="Рисунок 32">
            <a:extLst>
              <a:ext uri="{FF2B5EF4-FFF2-40B4-BE49-F238E27FC236}">
                <a16:creationId xmlns=""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/>
        </p:blipFill>
        <p:spPr>
          <a:xfrm>
            <a:off x="5038499" y="1989263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Текст 19">
            <a:extLst>
              <a:ext uri="{FF2B5EF4-FFF2-40B4-BE49-F238E27FC236}">
                <a16:creationId xmlns=""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038499" y="5247578"/>
            <a:ext cx="2103438" cy="274320"/>
          </a:xfrm>
        </p:spPr>
        <p:txBody>
          <a:bodyPr rtlCol="0"/>
          <a:lstStyle/>
          <a:p>
            <a:pPr rtl="0"/>
            <a:r>
              <a:rPr lang="ru-RU" dirty="0"/>
              <a:t>Николай Серебренников</a:t>
            </a:r>
          </a:p>
        </p:txBody>
      </p:sp>
      <p:sp>
        <p:nvSpPr>
          <p:cNvPr id="21" name="Текст 20">
            <a:extLst>
              <a:ext uri="{FF2B5EF4-FFF2-40B4-BE49-F238E27FC236}">
                <a16:creationId xmlns=""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049427" y="5671438"/>
            <a:ext cx="2103438" cy="529591"/>
          </a:xfrm>
        </p:spPr>
        <p:txBody>
          <a:bodyPr rtlCol="0"/>
          <a:lstStyle/>
          <a:p>
            <a:pPr rtl="0"/>
            <a:r>
              <a:rPr lang="ru-RU" dirty="0" smtClean="0"/>
              <a:t>Разработка веб-интерфейса, дизайн</a:t>
            </a:r>
            <a:endParaRPr lang="ru-RU" dirty="0"/>
          </a:p>
        </p:txBody>
      </p:sp>
      <p:pic>
        <p:nvPicPr>
          <p:cNvPr id="35" name="Рисунок 34">
            <a:extLst>
              <a:ext uri="{FF2B5EF4-FFF2-40B4-BE49-F238E27FC236}">
                <a16:creationId xmlns="" xmlns:a16="http://schemas.microsoft.com/office/drawing/2014/main" id="{1B597EEE-4474-45F3-BE85-85AEEA6ADE89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573" y="1982788"/>
            <a:ext cx="2103120" cy="301625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Текст 21">
            <a:extLst>
              <a:ext uri="{FF2B5EF4-FFF2-40B4-BE49-F238E27FC236}">
                <a16:creationId xmlns="" xmlns:a16="http://schemas.microsoft.com/office/drawing/2014/main" id="{C03C7179-C3FF-46C1-8E01-AC087B88C23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75218" y="5256688"/>
            <a:ext cx="2103438" cy="274320"/>
          </a:xfrm>
        </p:spPr>
        <p:txBody>
          <a:bodyPr rtlCol="0"/>
          <a:lstStyle/>
          <a:p>
            <a:pPr rtl="0"/>
            <a:r>
              <a:rPr lang="ru-RU" dirty="0"/>
              <a:t>Артём Масленников</a:t>
            </a:r>
          </a:p>
        </p:txBody>
      </p:sp>
      <p:sp>
        <p:nvSpPr>
          <p:cNvPr id="23" name="Текст 22">
            <a:extLst>
              <a:ext uri="{FF2B5EF4-FFF2-40B4-BE49-F238E27FC236}">
                <a16:creationId xmlns="" xmlns:a16="http://schemas.microsoft.com/office/drawing/2014/main" id="{8B1CDB23-6AD9-45A0-9AF3-29C62C3D58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474900" y="5516118"/>
            <a:ext cx="2103438" cy="529590"/>
          </a:xfrm>
        </p:spPr>
        <p:txBody>
          <a:bodyPr rtlCol="0"/>
          <a:lstStyle/>
          <a:p>
            <a:pPr lvl="0"/>
            <a:r>
              <a:rPr lang="ru-RU" dirty="0"/>
              <a:t>Сбор данных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</a:t>
            </a:r>
            <a:r>
              <a:rPr lang="en-US" dirty="0"/>
              <a:t>23</a:t>
            </a:r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E6DBF4CA-7E35-08DB-ED53-96A8FD8F7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900" y="1982788"/>
            <a:ext cx="2103120" cy="3023995"/>
          </a:xfrm>
          <a:prstGeom prst="rect">
            <a:avLst/>
          </a:prstGeo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Текст 21">
            <a:extLst>
              <a:ext uri="{FF2B5EF4-FFF2-40B4-BE49-F238E27FC236}">
                <a16:creationId xmlns="" xmlns:a16="http://schemas.microsoft.com/office/drawing/2014/main" id="{A395497A-6D59-48EE-68F5-4AC37A6E784E}"/>
              </a:ext>
            </a:extLst>
          </p:cNvPr>
          <p:cNvSpPr txBox="1">
            <a:spLocks/>
          </p:cNvSpPr>
          <p:nvPr/>
        </p:nvSpPr>
        <p:spPr>
          <a:xfrm>
            <a:off x="9900373" y="5256688"/>
            <a:ext cx="2103438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j-lt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Тимур Гарифуллин</a:t>
            </a:r>
          </a:p>
        </p:txBody>
      </p:sp>
      <p:sp>
        <p:nvSpPr>
          <p:cNvPr id="11" name="Текст 22">
            <a:extLst>
              <a:ext uri="{FF2B5EF4-FFF2-40B4-BE49-F238E27FC236}">
                <a16:creationId xmlns="" xmlns:a16="http://schemas.microsoft.com/office/drawing/2014/main" id="{F49A9158-7F0A-465E-3544-BA7F166219E7}"/>
              </a:ext>
            </a:extLst>
          </p:cNvPr>
          <p:cNvSpPr txBox="1">
            <a:spLocks/>
          </p:cNvSpPr>
          <p:nvPr/>
        </p:nvSpPr>
        <p:spPr>
          <a:xfrm>
            <a:off x="9900373" y="5518622"/>
            <a:ext cx="2103438" cy="5295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dirty="0"/>
              <a:t>Работа с </a:t>
            </a:r>
            <a:r>
              <a:rPr lang="ru-RU" dirty="0" err="1"/>
              <a:t>нейросетью</a:t>
            </a:r>
            <a:endParaRPr lang="ru-RU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l="9172" r="9172"/>
          <a:stretch>
            <a:fillRect/>
          </a:stretch>
        </p:blipFill>
        <p:spPr>
          <a:xfrm>
            <a:off x="2606675" y="1982788"/>
            <a:ext cx="2103438" cy="3016250"/>
          </a:xfrm>
          <a:prstGeom prst="rect">
            <a:avLst/>
          </a:prstGeom>
        </p:spPr>
      </p:pic>
      <p:sp>
        <p:nvSpPr>
          <p:cNvPr id="12" name="AutoShape 4" descr="https://sun9-35.userapi.com/impg/YYbiepaT0aJ3xuVpZwrtLmVMI-5Xi98jDT7M_g/CpHNLxbiD00.jpg?size=1620x2160&amp;quality=95&amp;sign=2f2488d6ab144df9041a112f950da03e&amp;type=album"/>
          <p:cNvSpPr>
            <a:spLocks noChangeAspect="1" noChangeArrowheads="1"/>
          </p:cNvSpPr>
          <p:nvPr/>
        </p:nvSpPr>
        <p:spPr bwMode="auto">
          <a:xfrm>
            <a:off x="154939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" t="572" r="2989" b="-572"/>
          <a:stretch/>
        </p:blipFill>
        <p:spPr>
          <a:xfrm>
            <a:off x="176213" y="1990725"/>
            <a:ext cx="2103437" cy="3016250"/>
          </a:xfr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Фотография растения рядом с диваном">
            <a:extLst>
              <a:ext uri="{FF2B5EF4-FFF2-40B4-BE49-F238E27FC236}">
                <a16:creationId xmlns=""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Заголовок 33">
            <a:extLst>
              <a:ext uri="{FF2B5EF4-FFF2-40B4-BE49-F238E27FC236}">
                <a16:creationId xmlns=""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 rtlCol="0"/>
          <a:lstStyle/>
          <a:p>
            <a:pPr rtl="0"/>
            <a:r>
              <a:rPr lang="ru-RU" dirty="0"/>
              <a:t>Постановка проблемы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ru-RU" sz="2000" dirty="0" smtClean="0"/>
              <a:t>Были опрошены </a:t>
            </a:r>
            <a:r>
              <a:rPr lang="ru-RU" sz="2000" dirty="0"/>
              <a:t>52 человека, 32 из которых в возрасте от 17 до 35 лет и 20 человек старше 35 лет. </a:t>
            </a:r>
            <a:endParaRPr lang="ru-RU" sz="2000" dirty="0" smtClean="0"/>
          </a:p>
          <a:p>
            <a:pPr rtl="0"/>
            <a:r>
              <a:rPr lang="ru-RU" sz="2000" dirty="0" smtClean="0"/>
              <a:t>Целью </a:t>
            </a:r>
            <a:r>
              <a:rPr lang="ru-RU" sz="2000" dirty="0"/>
              <a:t>опроса было понять, сможет ли человек, без помощи сторонних </a:t>
            </a:r>
            <a:r>
              <a:rPr lang="ru-RU" sz="2000" dirty="0" smtClean="0"/>
              <a:t>ресурсов, </a:t>
            </a:r>
            <a:r>
              <a:rPr lang="ru-RU" sz="2000" dirty="0"/>
              <a:t>определить конкретный вид гриба.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одежда, человек, Человеческое лицо, в помещении&#10;&#10;Автоматически созданное описание">
            <a:extLst>
              <a:ext uri="{FF2B5EF4-FFF2-40B4-BE49-F238E27FC236}">
                <a16:creationId xmlns="" xmlns:a16="http://schemas.microsoft.com/office/drawing/2014/main" id="{BF4083C8-50DF-7BA4-1CC4-79CB8D236A3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405" r="17405"/>
          <a:stretch>
            <a:fillRect/>
          </a:stretch>
        </p:blipFill>
        <p:spPr>
          <a:xfrm>
            <a:off x="6096000" y="774122"/>
            <a:ext cx="5187696" cy="5306638"/>
          </a:xfrm>
        </p:spPr>
      </p:pic>
      <p:sp>
        <p:nvSpPr>
          <p:cNvPr id="3" name="Заголовок 2">
            <a:extLst>
              <a:ext uri="{FF2B5EF4-FFF2-40B4-BE49-F238E27FC236}">
                <a16:creationId xmlns="" xmlns:a16="http://schemas.microsoft.com/office/drawing/2014/main" id="{2D537944-4B2F-7666-28D5-1952BA30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8688" y="869013"/>
            <a:ext cx="4625131" cy="841248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Результаты опроса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="" xmlns:a16="http://schemas.microsoft.com/office/drawing/2014/main" id="{3FCB5BA6-C8C1-755D-0790-29E5C4954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2616773"/>
              </p:ext>
            </p:extLst>
          </p:nvPr>
        </p:nvGraphicFramePr>
        <p:xfrm>
          <a:off x="23944" y="1561381"/>
          <a:ext cx="6969255" cy="4442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8DC6623B-ACC2-61AE-E133-7BFA40E51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ru-RU" noProof="0" dirty="0"/>
              <a:t>2023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C689FC1-66EA-03D5-F210-0FCD7ABA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DD34DBF7-8AA8-2606-A592-C305E5F31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ru-RU" noProof="0" smtClean="0"/>
              <a:t>5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1756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=""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053" y="1176753"/>
            <a:ext cx="6227064" cy="640080"/>
          </a:xfrm>
        </p:spPr>
        <p:txBody>
          <a:bodyPr rtlCol="0">
            <a:noAutofit/>
          </a:bodyPr>
          <a:lstStyle/>
          <a:p>
            <a:pPr rtl="0"/>
            <a:r>
              <a:rPr lang="ru-RU" dirty="0"/>
              <a:t>Способ решения проблемы</a:t>
            </a:r>
          </a:p>
        </p:txBody>
      </p:sp>
      <p:pic>
        <p:nvPicPr>
          <p:cNvPr id="47" name="Рисунок 46">
            <a:extLst>
              <a:ext uri="{FF2B5EF4-FFF2-40B4-BE49-F238E27FC236}">
                <a16:creationId xmlns=""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53" y="2103120"/>
            <a:ext cx="4854947" cy="3236630"/>
          </a:xfrm>
        </p:spPr>
      </p:pic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sz="2400" dirty="0"/>
              <a:t>Проблема</a:t>
            </a:r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>
              <a:lnSpc>
                <a:spcPct val="90000"/>
              </a:lnSpc>
            </a:pPr>
            <a:r>
              <a:rPr lang="ru-RU" sz="2000" noProof="1" smtClean="0"/>
              <a:t>Многие люди </a:t>
            </a:r>
            <a:r>
              <a:rPr lang="ru-RU" sz="2000" noProof="1"/>
              <a:t>не знают о разнообразии грибов и испытывают трудности в их </a:t>
            </a:r>
            <a:r>
              <a:rPr lang="ru-RU" sz="2000" noProof="1" smtClean="0"/>
              <a:t>определении</a:t>
            </a:r>
            <a:endParaRPr lang="ru-RU" sz="2000" noProof="1"/>
          </a:p>
        </p:txBody>
      </p:sp>
      <p:sp>
        <p:nvSpPr>
          <p:cNvPr id="7" name="Текст 6">
            <a:extLst>
              <a:ext uri="{FF2B5EF4-FFF2-40B4-BE49-F238E27FC236}">
                <a16:creationId xmlns=""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ru-RU" sz="2400" dirty="0"/>
              <a:t>Решение</a:t>
            </a:r>
            <a:endParaRPr lang="ru-RU" dirty="0"/>
          </a:p>
        </p:txBody>
      </p:sp>
      <p:sp>
        <p:nvSpPr>
          <p:cNvPr id="34" name="Объект 33">
            <a:extLst>
              <a:ext uri="{FF2B5EF4-FFF2-40B4-BE49-F238E27FC236}">
                <a16:creationId xmlns=""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/>
          <a:p>
            <a:pPr rtl="0">
              <a:lnSpc>
                <a:spcPct val="90000"/>
              </a:lnSpc>
            </a:pPr>
            <a:r>
              <a:rPr lang="ru-RU" sz="2000" noProof="1" smtClean="0"/>
              <a:t>Создание нейросети</a:t>
            </a:r>
            <a:r>
              <a:rPr lang="ru-RU" sz="2000" noProof="1"/>
              <a:t>, которая была бы способна распознавать различные виды грибов и разделять их на съедобные и не съедобные. 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8" name="Номер слайда 7">
            <a:extLst>
              <a:ext uri="{FF2B5EF4-FFF2-40B4-BE49-F238E27FC236}">
                <a16:creationId xmlns=""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116671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 Данные</a:t>
            </a:r>
          </a:p>
        </p:txBody>
      </p:sp>
      <p:sp>
        <p:nvSpPr>
          <p:cNvPr id="40" name="Объект 28">
            <a:extLst>
              <a:ext uri="{FF2B5EF4-FFF2-40B4-BE49-F238E27FC236}">
                <a16:creationId xmlns=""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596798" y="1856141"/>
            <a:ext cx="4114800" cy="274320"/>
          </a:xfrm>
        </p:spPr>
        <p:txBody>
          <a:bodyPr rtlCol="0"/>
          <a:lstStyle/>
          <a:p>
            <a:pPr algn="ctr" rtl="0"/>
            <a:r>
              <a:rPr lang="ru-RU" dirty="0"/>
              <a:t>Было использовано более 8 тыс. различных изображений с </a:t>
            </a:r>
            <a:r>
              <a:rPr lang="ru-RU" dirty="0" smtClean="0"/>
              <a:t>грибами</a:t>
            </a:r>
            <a:r>
              <a:rPr lang="ru-RU" dirty="0"/>
              <a:t> </a:t>
            </a:r>
            <a:r>
              <a:rPr lang="ru-RU" dirty="0" smtClean="0"/>
              <a:t>и создано около 200 классов</a:t>
            </a: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266" y="2767766"/>
            <a:ext cx="2958139" cy="1731448"/>
          </a:xfrm>
        </p:spPr>
      </p:pic>
      <p:sp>
        <p:nvSpPr>
          <p:cNvPr id="43" name="Объект 31">
            <a:extLst>
              <a:ext uri="{FF2B5EF4-FFF2-40B4-BE49-F238E27FC236}">
                <a16:creationId xmlns=""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38600" y="4212256"/>
            <a:ext cx="4114800" cy="274320"/>
          </a:xfrm>
        </p:spPr>
        <p:txBody>
          <a:bodyPr rtlCol="0"/>
          <a:lstStyle/>
          <a:p>
            <a:pPr algn="ctr" rtl="0"/>
            <a:r>
              <a:rPr lang="ru-RU" dirty="0"/>
              <a:t>Ручная сборка данных</a:t>
            </a:r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737" y="4605043"/>
            <a:ext cx="3001992" cy="1343355"/>
          </a:xfrm>
        </p:spPr>
      </p:pic>
      <p:sp>
        <p:nvSpPr>
          <p:cNvPr id="41" name="Объект 29">
            <a:extLst>
              <a:ext uri="{FF2B5EF4-FFF2-40B4-BE49-F238E27FC236}">
                <a16:creationId xmlns=""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1832061"/>
            <a:ext cx="4114800" cy="274320"/>
          </a:xfrm>
        </p:spPr>
        <p:txBody>
          <a:bodyPr rtlCol="0"/>
          <a:lstStyle/>
          <a:p>
            <a:pPr algn="ctr" rtl="0"/>
            <a:r>
              <a:rPr lang="ru-RU" dirty="0" err="1"/>
              <a:t>Парсинг</a:t>
            </a:r>
            <a:r>
              <a:rPr lang="ru-RU" dirty="0"/>
              <a:t> изображений с </a:t>
            </a:r>
            <a:r>
              <a:rPr lang="en-US" dirty="0"/>
              <a:t>google </a:t>
            </a:r>
            <a:r>
              <a:rPr lang="en-US" dirty="0" smtClean="0"/>
              <a:t>images, </a:t>
            </a:r>
            <a:r>
              <a:rPr lang="en-US" dirty="0" err="1" smtClean="0"/>
              <a:t>kaggle</a:t>
            </a:r>
            <a:r>
              <a:rPr lang="en-US" dirty="0" smtClean="0"/>
              <a:t>, </a:t>
            </a:r>
            <a:r>
              <a:rPr lang="en-US" dirty="0" err="1" smtClean="0"/>
              <a:t>pinterest</a:t>
            </a:r>
            <a:r>
              <a:rPr lang="ru-RU" dirty="0" smtClean="0"/>
              <a:t> </a:t>
            </a:r>
            <a:r>
              <a:rPr lang="ru-RU" dirty="0"/>
              <a:t>и </a:t>
            </a:r>
            <a:r>
              <a:rPr lang="en-US" dirty="0" err="1"/>
              <a:t>wikipedia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88" y="2534872"/>
            <a:ext cx="1994277" cy="684702"/>
          </a:xfrm>
        </p:spPr>
      </p:pic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/>
          </a:p>
        </p:txBody>
      </p:sp>
      <p:pic>
        <p:nvPicPr>
          <p:cNvPr id="15" name="Объект 4"/>
          <p:cNvPicPr>
            <a:picLocks noGrp="1" noChangeAspect="1"/>
          </p:cNvPicPr>
          <p:nvPr>
            <p:ph idx="15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128" y="2501144"/>
            <a:ext cx="1322318" cy="1517998"/>
          </a:xfrm>
        </p:spPr>
      </p:pic>
      <p:pic>
        <p:nvPicPr>
          <p:cNvPr id="18" name="Объект 4"/>
          <p:cNvPicPr>
            <a:picLocks noGrp="1" noChangeAspect="1"/>
          </p:cNvPicPr>
          <p:nvPr>
            <p:ph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729" y="3112256"/>
            <a:ext cx="2131566" cy="521234"/>
          </a:xfrm>
        </p:spPr>
      </p:pic>
      <p:pic>
        <p:nvPicPr>
          <p:cNvPr id="19" name="Объект 4"/>
          <p:cNvPicPr>
            <a:picLocks noGrp="1" noChangeAspect="1"/>
          </p:cNvPicPr>
          <p:nvPr>
            <p:ph idx="1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95" y="3526171"/>
            <a:ext cx="1792527" cy="691650"/>
          </a:xfrm>
        </p:spPr>
      </p:pic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554" y="1192022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"Под капотом"</a:t>
            </a:r>
          </a:p>
        </p:txBody>
      </p:sp>
      <p:pic>
        <p:nvPicPr>
          <p:cNvPr id="43" name="Рисунок 42">
            <a:extLst>
              <a:ext uri="{FF2B5EF4-FFF2-40B4-BE49-F238E27FC236}">
                <a16:creationId xmlns=""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105" y="1832102"/>
            <a:ext cx="5767789" cy="4067808"/>
          </a:xfrm>
        </p:spPr>
      </p:pic>
      <p:sp>
        <p:nvSpPr>
          <p:cNvPr id="36" name="Дата 35">
            <a:extLst>
              <a:ext uri="{FF2B5EF4-FFF2-40B4-BE49-F238E27FC236}">
                <a16:creationId xmlns=""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37" name="Нижний колонтитул 36">
            <a:extLst>
              <a:ext uri="{FF2B5EF4-FFF2-40B4-BE49-F238E27FC236}">
                <a16:creationId xmlns=""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38" name="Номер слайда 37">
            <a:extLst>
              <a:ext uri="{FF2B5EF4-FFF2-40B4-BE49-F238E27FC236}">
                <a16:creationId xmlns=""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554" y="1192022"/>
            <a:ext cx="4480560" cy="640080"/>
          </a:xfrm>
        </p:spPr>
        <p:txBody>
          <a:bodyPr rtlCol="0">
            <a:normAutofit/>
          </a:bodyPr>
          <a:lstStyle/>
          <a:p>
            <a:pPr rtl="0"/>
            <a:r>
              <a:rPr lang="ru-RU" dirty="0"/>
              <a:t>"Под капотом"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5369" y="2518537"/>
            <a:ext cx="4351854" cy="431037"/>
          </a:xfrm>
        </p:spPr>
        <p:txBody>
          <a:bodyPr rtlCol="0">
            <a:noAutofit/>
          </a:bodyPr>
          <a:lstStyle/>
          <a:p>
            <a:pPr>
              <a:lnSpc>
                <a:spcPct val="120000"/>
              </a:lnSpc>
            </a:pPr>
            <a:r>
              <a:rPr lang="ru-RU" sz="2400" dirty="0"/>
              <a:t>Использование архитектуры нейронной сети </a:t>
            </a:r>
            <a:r>
              <a:rPr lang="en-US" sz="2400" dirty="0"/>
              <a:t>MobileNetV2 </a:t>
            </a:r>
            <a:endParaRPr lang="ru-RU" sz="2400" dirty="0"/>
          </a:p>
        </p:txBody>
      </p:sp>
      <p:sp>
        <p:nvSpPr>
          <p:cNvPr id="29" name="Объект 28">
            <a:extLst>
              <a:ext uri="{FF2B5EF4-FFF2-40B4-BE49-F238E27FC236}">
                <a16:creationId xmlns=""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7" y="3122762"/>
            <a:ext cx="4388775" cy="2500798"/>
          </a:xfrm>
        </p:spPr>
        <p:txBody>
          <a:bodyPr rtlCol="0">
            <a:normAutofit/>
          </a:bodyPr>
          <a:lstStyle/>
          <a:p>
            <a:r>
              <a:rPr lang="en-US" sz="2000" dirty="0" smtClean="0"/>
              <a:t>MobileNetV2</a:t>
            </a:r>
            <a:r>
              <a:rPr lang="ru-RU" sz="2000" dirty="0" smtClean="0"/>
              <a:t> </a:t>
            </a:r>
            <a:r>
              <a:rPr lang="ru-RU" sz="2000" dirty="0"/>
              <a:t>позволяет достигать </a:t>
            </a:r>
            <a:r>
              <a:rPr lang="ru-RU" sz="2000" dirty="0" smtClean="0"/>
              <a:t>хорошей точности распознавания при ещё </a:t>
            </a:r>
            <a:r>
              <a:rPr lang="ru-RU" sz="2000" dirty="0"/>
              <a:t>большей скорости работы</a:t>
            </a:r>
            <a:r>
              <a:rPr lang="ru-RU" sz="2000" dirty="0" smtClean="0"/>
              <a:t>.</a:t>
            </a:r>
          </a:p>
          <a:p>
            <a:r>
              <a:rPr lang="ru-RU" sz="2000" dirty="0" smtClean="0"/>
              <a:t>Данную архитектуру можно внедрить не только в сайты, но и в мобильные приложения</a:t>
            </a:r>
            <a:endParaRPr lang="ru-RU" sz="2000" dirty="0"/>
          </a:p>
        </p:txBody>
      </p:sp>
      <p:pic>
        <p:nvPicPr>
          <p:cNvPr id="43" name="Рисунок 42">
            <a:extLst>
              <a:ext uri="{FF2B5EF4-FFF2-40B4-BE49-F238E27FC236}">
                <a16:creationId xmlns=""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00" y="1832102"/>
            <a:ext cx="5208755" cy="3568034"/>
          </a:xfrm>
        </p:spPr>
      </p:pic>
      <p:sp>
        <p:nvSpPr>
          <p:cNvPr id="36" name="Дата 35">
            <a:extLst>
              <a:ext uri="{FF2B5EF4-FFF2-40B4-BE49-F238E27FC236}">
                <a16:creationId xmlns=""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ru-RU" dirty="0"/>
              <a:t>2023</a:t>
            </a:r>
          </a:p>
        </p:txBody>
      </p:sp>
      <p:sp>
        <p:nvSpPr>
          <p:cNvPr id="37" name="Нижний колонтитул 36">
            <a:extLst>
              <a:ext uri="{FF2B5EF4-FFF2-40B4-BE49-F238E27FC236}">
                <a16:creationId xmlns=""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en-US" dirty="0"/>
              <a:t>Design by @serebro</a:t>
            </a:r>
            <a:endParaRPr lang="ru-RU" dirty="0"/>
          </a:p>
        </p:txBody>
      </p:sp>
      <p:sp>
        <p:nvSpPr>
          <p:cNvPr id="38" name="Номер слайда 37">
            <a:extLst>
              <a:ext uri="{FF2B5EF4-FFF2-40B4-BE49-F238E27FC236}">
                <a16:creationId xmlns=""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ru-RU" smtClean="0"/>
              <a:pPr rtl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008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0_TF10081922_Win32" id="{1AEF1FE6-3792-4259-9C10-6FA812298800}" vid="{CDD038F9-A4C5-4F0D-88CE-5438B397326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{F3C3AE5A-CC67-4902-80F4-D7026B1B88DE}tf10081922_win32</Template>
  <TotalTime>681</TotalTime>
  <Words>442</Words>
  <Application>Microsoft Office PowerPoint</Application>
  <PresentationFormat>Широкоэкранный</PresentationFormat>
  <Paragraphs>123</Paragraphs>
  <Slides>18</Slides>
  <Notes>14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Quire Sans Pro Light</vt:lpstr>
      <vt:lpstr>Tisa Offc Serif Pro</vt:lpstr>
      <vt:lpstr>Тема Office</vt:lpstr>
      <vt:lpstr>mushroom vision</vt:lpstr>
      <vt:lpstr>Цель проекта</vt:lpstr>
      <vt:lpstr>Команда «BINGOOSE»</vt:lpstr>
      <vt:lpstr>Постановка проблемы</vt:lpstr>
      <vt:lpstr>Результаты опроса</vt:lpstr>
      <vt:lpstr>Способ решения проблемы</vt:lpstr>
      <vt:lpstr> Данные</vt:lpstr>
      <vt:lpstr>"Под капотом"</vt:lpstr>
      <vt:lpstr>"Под капотом"</vt:lpstr>
      <vt:lpstr>Метрики качества</vt:lpstr>
      <vt:lpstr>"Под капотом"</vt:lpstr>
      <vt:lpstr>Презентация PowerPoint</vt:lpstr>
      <vt:lpstr>Презентация PowerPoint</vt:lpstr>
      <vt:lpstr>Концепт-дизайн сайта</vt:lpstr>
      <vt:lpstr>Концепт-дизайн мобильного приложения</vt:lpstr>
      <vt:lpstr>Перспективы развития</vt:lpstr>
      <vt:lpstr>Ссылка на гитхаб</vt:lpstr>
      <vt:lpstr>Спасибо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Бизнес-план Contoso</dc:title>
  <dc:creator>Серебренников Николай Павлович</dc:creator>
  <cp:lastModifiedBy>Учетная запись Майкрософт</cp:lastModifiedBy>
  <cp:revision>36</cp:revision>
  <dcterms:created xsi:type="dcterms:W3CDTF">2023-05-21T15:21:57Z</dcterms:created>
  <dcterms:modified xsi:type="dcterms:W3CDTF">2023-06-08T00:17:11Z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